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7" r:id="rId3"/>
    <p:sldId id="260" r:id="rId4"/>
    <p:sldId id="264" r:id="rId5"/>
    <p:sldId id="262" r:id="rId6"/>
    <p:sldId id="258" r:id="rId7"/>
    <p:sldId id="263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8" autoAdjust="0"/>
    <p:restoredTop sz="94660"/>
  </p:normalViewPr>
  <p:slideViewPr>
    <p:cSldViewPr snapToGrid="0">
      <p:cViewPr varScale="1">
        <p:scale>
          <a:sx n="63" d="100"/>
          <a:sy n="63" d="100"/>
        </p:scale>
        <p:origin x="48" y="47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C2D1D-48FA-472F-825A-E648B0C8F2A6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66C36-83C7-40CF-BCD3-D67D260D1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243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C2D1D-48FA-472F-825A-E648B0C8F2A6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66C36-83C7-40CF-BCD3-D67D260D1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643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C2D1D-48FA-472F-825A-E648B0C8F2A6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66C36-83C7-40CF-BCD3-D67D260D1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0665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C2D1D-48FA-472F-825A-E648B0C8F2A6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66C36-83C7-40CF-BCD3-D67D260D120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86995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C2D1D-48FA-472F-825A-E648B0C8F2A6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66C36-83C7-40CF-BCD3-D67D260D1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0118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C2D1D-48FA-472F-825A-E648B0C8F2A6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66C36-83C7-40CF-BCD3-D67D260D1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7921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C2D1D-48FA-472F-825A-E648B0C8F2A6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66C36-83C7-40CF-BCD3-D67D260D1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2932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C2D1D-48FA-472F-825A-E648B0C8F2A6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66C36-83C7-40CF-BCD3-D67D260D1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5265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C2D1D-48FA-472F-825A-E648B0C8F2A6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66C36-83C7-40CF-BCD3-D67D260D1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128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C2D1D-48FA-472F-825A-E648B0C8F2A6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66C36-83C7-40CF-BCD3-D67D260D1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177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C2D1D-48FA-472F-825A-E648B0C8F2A6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66C36-83C7-40CF-BCD3-D67D260D1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524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C2D1D-48FA-472F-825A-E648B0C8F2A6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66C36-83C7-40CF-BCD3-D67D260D1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542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C2D1D-48FA-472F-825A-E648B0C8F2A6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66C36-83C7-40CF-BCD3-D67D260D1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896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C2D1D-48FA-472F-825A-E648B0C8F2A6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66C36-83C7-40CF-BCD3-D67D260D1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098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C2D1D-48FA-472F-825A-E648B0C8F2A6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66C36-83C7-40CF-BCD3-D67D260D1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088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C2D1D-48FA-472F-825A-E648B0C8F2A6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66C36-83C7-40CF-BCD3-D67D260D1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934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C2D1D-48FA-472F-825A-E648B0C8F2A6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66C36-83C7-40CF-BCD3-D67D260D1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601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79C2D1D-48FA-472F-825A-E648B0C8F2A6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66C36-83C7-40CF-BCD3-D67D260D1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856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nowledge-management-tools.net/communities-of-practice.html" TargetMode="External"/><Relationship Id="rId2" Type="http://schemas.openxmlformats.org/officeDocument/2006/relationships/hyperlink" Target="https://wenger-trayner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794359"/>
          </a:xfrm>
        </p:spPr>
        <p:txBody>
          <a:bodyPr/>
          <a:lstStyle/>
          <a:p>
            <a:r>
              <a:rPr lang="en-US" dirty="0" smtClean="0"/>
              <a:t>Community of Practice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620039" y="2743200"/>
            <a:ext cx="9360574" cy="2499986"/>
          </a:xfrm>
        </p:spPr>
        <p:txBody>
          <a:bodyPr>
            <a:normAutofit fontScale="77500" lnSpcReduction="20000"/>
          </a:bodyPr>
          <a:lstStyle/>
          <a:p>
            <a:pPr algn="ctr"/>
            <a:endParaRPr lang="en-US" sz="2600" dirty="0" smtClean="0"/>
          </a:p>
          <a:p>
            <a:pPr algn="ctr"/>
            <a:r>
              <a:rPr lang="en-US" sz="2600" dirty="0" smtClean="0"/>
              <a:t>Inception Workshop</a:t>
            </a:r>
          </a:p>
          <a:p>
            <a:pPr algn="ctr"/>
            <a:r>
              <a:rPr lang="en-US" sz="2600" dirty="0"/>
              <a:t>Strengthening Civil Society </a:t>
            </a:r>
            <a:r>
              <a:rPr lang="en-US" sz="2400" dirty="0"/>
              <a:t>and Civil Servant Capacity </a:t>
            </a:r>
            <a:r>
              <a:rPr lang="en-US" sz="2400" dirty="0" smtClean="0"/>
              <a:t>in </a:t>
            </a:r>
            <a:r>
              <a:rPr lang="en-US" sz="2400" dirty="0"/>
              <a:t>Belize through Partnership</a:t>
            </a:r>
            <a:r>
              <a:rPr lang="en-US" sz="2400" dirty="0" smtClean="0"/>
              <a:t>”</a:t>
            </a:r>
          </a:p>
          <a:p>
            <a:pPr algn="ctr"/>
            <a:r>
              <a:rPr lang="en-US" sz="2400" dirty="0" smtClean="0"/>
              <a:t>September 2019</a:t>
            </a:r>
            <a:endParaRPr lang="en-US" sz="2400" dirty="0"/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 Dr. Kathleen Earl Colverson, University of Florida </a:t>
            </a:r>
          </a:p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3385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099" y="452718"/>
            <a:ext cx="9762735" cy="975249"/>
          </a:xfrm>
        </p:spPr>
        <p:txBody>
          <a:bodyPr/>
          <a:lstStyle/>
          <a:p>
            <a:r>
              <a:rPr lang="en-US" dirty="0" smtClean="0"/>
              <a:t>What is a “Community of Practice”?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882" y="2016689"/>
            <a:ext cx="10808918" cy="4160273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effectLst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000" dirty="0" smtClean="0">
                <a:effectLst/>
              </a:rPr>
              <a:t>Communities of practice are groups of people who share a concern or passion for something they do, and learn how to do it better as they interact regularly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783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06148"/>
          </a:xfrm>
        </p:spPr>
        <p:txBody>
          <a:bodyPr/>
          <a:lstStyle/>
          <a:p>
            <a:r>
              <a:rPr lang="en-US" sz="4800" dirty="0" smtClean="0"/>
              <a:t>Community of Practice (</a:t>
            </a:r>
            <a:r>
              <a:rPr lang="en-US" sz="4800" dirty="0" err="1" smtClean="0"/>
              <a:t>CoP</a:t>
            </a:r>
            <a:r>
              <a:rPr lang="en-US" sz="4800" dirty="0" smtClean="0"/>
              <a:t>)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0352" y="1340286"/>
            <a:ext cx="9279502" cy="5517714"/>
          </a:xfrm>
        </p:spPr>
        <p:txBody>
          <a:bodyPr>
            <a:noAutofit/>
          </a:bodyPr>
          <a:lstStyle/>
          <a:p>
            <a:r>
              <a:rPr lang="en-US" sz="2400" dirty="0"/>
              <a:t>Members of a community of practice are </a:t>
            </a:r>
            <a:r>
              <a:rPr lang="en-US" sz="2400" dirty="0" smtClean="0"/>
              <a:t>practitioners</a:t>
            </a:r>
          </a:p>
          <a:p>
            <a:endParaRPr lang="en-US" sz="2400" dirty="0"/>
          </a:p>
          <a:p>
            <a:r>
              <a:rPr lang="en-US" sz="2400" dirty="0" smtClean="0"/>
              <a:t>It is not just </a:t>
            </a:r>
            <a:r>
              <a:rPr lang="en-US" sz="2400" dirty="0"/>
              <a:t>a club of friends or a network of connections between people. It has an identity defined by a shared domain of </a:t>
            </a:r>
            <a:r>
              <a:rPr lang="en-US" sz="2400" dirty="0" smtClean="0"/>
              <a:t>interest</a:t>
            </a:r>
            <a:r>
              <a:rPr lang="en-US" sz="2400" dirty="0"/>
              <a:t>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Members </a:t>
            </a:r>
            <a:r>
              <a:rPr lang="en-US" sz="2400" dirty="0"/>
              <a:t>engage in joint activities and discussions, help each other, and share information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They develop </a:t>
            </a:r>
            <a:r>
              <a:rPr lang="en-US" sz="2400" dirty="0"/>
              <a:t>a shared repertoire of resources: experiences, stories, tools, ways of addressing recurring </a:t>
            </a:r>
            <a:r>
              <a:rPr lang="en-US" sz="2400" dirty="0" smtClean="0"/>
              <a:t>problems together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48030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1627" y="156575"/>
            <a:ext cx="11555261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 Community of Practice is a place where… 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         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• Emphasis is on learning, developing new ideas and strategies. </a:t>
            </a:r>
            <a:r>
              <a:rPr lang="en-US" b="1" dirty="0"/>
              <a:t>Learning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• Group formation tends to be spontaneous. </a:t>
            </a:r>
            <a:r>
              <a:rPr lang="en-US" b="1" dirty="0"/>
              <a:t>Spontaneous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• Activity happens around a set of shared problems. </a:t>
            </a:r>
            <a:r>
              <a:rPr lang="en-US" b="1" dirty="0"/>
              <a:t>Shared Problems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• Members act as sounding boards for new ideas &amp; help each other. </a:t>
            </a:r>
            <a:r>
              <a:rPr lang="en-US" b="1" dirty="0"/>
              <a:t>Mutual Engagement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• </a:t>
            </a:r>
            <a:r>
              <a:rPr lang="en-US" dirty="0" err="1"/>
              <a:t>CoP</a:t>
            </a:r>
            <a:r>
              <a:rPr lang="en-US" dirty="0"/>
              <a:t> chooses members, and members choose whether to participate or not.   </a:t>
            </a:r>
            <a:r>
              <a:rPr lang="en-US" b="1" dirty="0"/>
              <a:t>Reciprocal Process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• People who may never come in contact are otherwise connected. </a:t>
            </a:r>
            <a:r>
              <a:rPr lang="en-US" b="1" dirty="0"/>
              <a:t>Connected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• Knowledge  about specific practices flows from individual  insights to documented, verified, used best practices—and from location to location. </a:t>
            </a:r>
            <a:r>
              <a:rPr lang="en-US" b="1" dirty="0" smtClean="0"/>
              <a:t>Best-Practice </a:t>
            </a:r>
            <a:r>
              <a:rPr lang="en-US" b="1" dirty="0"/>
              <a:t>Sharing </a:t>
            </a:r>
            <a:endParaRPr lang="en-US" b="1" dirty="0" smtClean="0"/>
          </a:p>
          <a:p>
            <a:endParaRPr lang="en-US" dirty="0"/>
          </a:p>
          <a:p>
            <a:r>
              <a:rPr lang="en-US" dirty="0"/>
              <a:t>• Body of knowledge is collected, connected with members, organized, upgraded, and re-deployed. </a:t>
            </a:r>
            <a:r>
              <a:rPr lang="en-US" b="1" dirty="0"/>
              <a:t>Knowledge Stewarding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• Boundaries are crossed to generate new ideas. </a:t>
            </a:r>
            <a:r>
              <a:rPr lang="en-US" b="1" dirty="0" smtClean="0"/>
              <a:t>Innovation</a:t>
            </a:r>
          </a:p>
          <a:p>
            <a:endParaRPr lang="en-US" dirty="0" smtClean="0"/>
          </a:p>
          <a:p>
            <a:r>
              <a:rPr lang="en-US" dirty="0"/>
              <a:t>(Adapted from Kulkarni, 2000; </a:t>
            </a:r>
            <a:r>
              <a:rPr lang="en-US" dirty="0" err="1"/>
              <a:t>Gotto</a:t>
            </a:r>
            <a:r>
              <a:rPr lang="en-US" dirty="0"/>
              <a:t> IV, 2009, Wenger 1998) </a:t>
            </a:r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37877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2225" y="200417"/>
            <a:ext cx="8806578" cy="648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84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our shared values or ideas for working together?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855" y="2009077"/>
            <a:ext cx="8946541" cy="419548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Break into small groups with equal numbers of Civil Servants and Civil Society participants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Brainstorm around “What are our shared ideas for improving communications and working together to enhance services to underserved communities in Belize”?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List top three ideas on flip chart and share with plenary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06693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Prioritizing key ideas for </a:t>
            </a:r>
            <a:r>
              <a:rPr lang="en-US" dirty="0" err="1" smtClean="0"/>
              <a:t>CoP</a:t>
            </a:r>
            <a:r>
              <a:rPr lang="en-US" dirty="0" smtClean="0"/>
              <a:t> for Belize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5300" y="2052918"/>
            <a:ext cx="9304554" cy="4195481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Review the top ideas from each group</a:t>
            </a:r>
          </a:p>
          <a:p>
            <a:endParaRPr lang="en-US" sz="2400" dirty="0"/>
          </a:p>
          <a:p>
            <a:r>
              <a:rPr lang="en-US" sz="2400" dirty="0" smtClean="0"/>
              <a:t>Clump ideas into themes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smtClean="0"/>
              <a:t>Each participant votes </a:t>
            </a:r>
            <a:r>
              <a:rPr lang="en-US" sz="2400" dirty="0" smtClean="0"/>
              <a:t>with stickers for the top three ideas for the </a:t>
            </a:r>
            <a:r>
              <a:rPr lang="en-US" sz="2400" dirty="0" err="1" smtClean="0"/>
              <a:t>CoP</a:t>
            </a:r>
            <a:r>
              <a:rPr lang="en-US" sz="2400" dirty="0" smtClean="0"/>
              <a:t> to start work on</a:t>
            </a:r>
          </a:p>
          <a:p>
            <a:endParaRPr lang="en-US" sz="2400" dirty="0"/>
          </a:p>
          <a:p>
            <a:r>
              <a:rPr lang="en-US" sz="2400" dirty="0" smtClean="0"/>
              <a:t>Decide who will be the champion for each idea with TIDE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83698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089764"/>
            <a:ext cx="8946541" cy="5158635"/>
          </a:xfrm>
        </p:spPr>
        <p:txBody>
          <a:bodyPr>
            <a:normAutofit fontScale="92500" lnSpcReduction="10000"/>
          </a:bodyPr>
          <a:lstStyle/>
          <a:p>
            <a:endParaRPr lang="en-US" dirty="0">
              <a:hlinkClick r:id="rId2"/>
            </a:endParaRPr>
          </a:p>
          <a:p>
            <a:r>
              <a:rPr lang="en-US" u="sng" dirty="0" smtClean="0">
                <a:hlinkClick r:id="rId2"/>
              </a:rPr>
              <a:t>Etienne and Beverly Wenger-</a:t>
            </a:r>
            <a:r>
              <a:rPr lang="en-US" u="sng" dirty="0" err="1" smtClean="0">
                <a:hlinkClick r:id="rId2"/>
              </a:rPr>
              <a:t>Trayner</a:t>
            </a:r>
            <a:r>
              <a:rPr lang="en-US" u="sng" dirty="0" smtClean="0">
                <a:hlinkClick r:id="rId2"/>
              </a:rPr>
              <a:t>, Communities of Practice</a:t>
            </a:r>
          </a:p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://wenger-trayner.com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www.knowledge-management-tools.net/communities-of-practice.html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Blankenship, S. </a:t>
            </a:r>
            <a:r>
              <a:rPr lang="en-US" dirty="0" err="1"/>
              <a:t>Ruona</a:t>
            </a:r>
            <a:r>
              <a:rPr lang="en-US" dirty="0"/>
              <a:t>, W. (2007).  Professional Learning Communities and Communities of  Practice: A Comparison of Models, Literature </a:t>
            </a:r>
            <a:r>
              <a:rPr lang="en-US" dirty="0" smtClean="0"/>
              <a:t>Review </a:t>
            </a:r>
          </a:p>
          <a:p>
            <a:r>
              <a:rPr lang="en-US" dirty="0" err="1"/>
              <a:t>Gotto</a:t>
            </a:r>
            <a:r>
              <a:rPr lang="en-US" dirty="0"/>
              <a:t> IV, G., Turnbull, A., Summers, J. Blue-Banning, M.  Community of Practice Development  Manual:  A Step-by-Step Guide for Designing and Developing a Community of Practice.   Accessed May 2014 at:  http://www.researchutilization.org/products/copmanual/CoP_Manual.pdf 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40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45</TotalTime>
  <Words>499</Words>
  <Application>Microsoft Office PowerPoint</Application>
  <PresentationFormat>Widescreen</PresentationFormat>
  <Paragraphs>67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</vt:lpstr>
      <vt:lpstr>Community of Practice</vt:lpstr>
      <vt:lpstr>What is a “Community of Practice”? </vt:lpstr>
      <vt:lpstr>Community of Practice (CoP)</vt:lpstr>
      <vt:lpstr>PowerPoint Presentation</vt:lpstr>
      <vt:lpstr>PowerPoint Presentation</vt:lpstr>
      <vt:lpstr>What are our shared values or ideas for working together?</vt:lpstr>
      <vt:lpstr>Prioritizing key ideas for CoP for Belize</vt:lpstr>
      <vt:lpstr>References:</vt:lpstr>
    </vt:vector>
  </TitlesOfParts>
  <Company>University of Florida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of Practice</dc:title>
  <dc:creator>Colverson,Kathleen M</dc:creator>
  <cp:lastModifiedBy>Colverson,Kathleen M</cp:lastModifiedBy>
  <cp:revision>10</cp:revision>
  <dcterms:created xsi:type="dcterms:W3CDTF">2019-08-26T20:26:07Z</dcterms:created>
  <dcterms:modified xsi:type="dcterms:W3CDTF">2020-06-09T17:56:43Z</dcterms:modified>
</cp:coreProperties>
</file>